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31"/>
  </p:handoutMasterIdLst>
  <p:sldIdLst>
    <p:sldId id="269" r:id="rId3"/>
    <p:sldId id="256" r:id="rId4"/>
    <p:sldId id="257" r:id="rId5"/>
    <p:sldId id="258" r:id="rId6"/>
    <p:sldId id="260" r:id="rId7"/>
    <p:sldId id="259" r:id="rId8"/>
    <p:sldId id="261" r:id="rId9"/>
    <p:sldId id="262" r:id="rId10"/>
    <p:sldId id="268" r:id="rId12"/>
    <p:sldId id="267" r:id="rId13"/>
    <p:sldId id="263" r:id="rId14"/>
    <p:sldId id="264" r:id="rId15"/>
    <p:sldId id="265" r:id="rId16"/>
    <p:sldId id="266" r:id="rId17"/>
    <p:sldId id="288" r:id="rId18"/>
    <p:sldId id="284" r:id="rId19"/>
    <p:sldId id="286" r:id="rId20"/>
    <p:sldId id="306" r:id="rId21"/>
    <p:sldId id="291" r:id="rId22"/>
    <p:sldId id="293" r:id="rId23"/>
    <p:sldId id="299" r:id="rId24"/>
    <p:sldId id="289" r:id="rId25"/>
    <p:sldId id="290" r:id="rId26"/>
    <p:sldId id="283" r:id="rId27"/>
    <p:sldId id="294" r:id="rId28"/>
    <p:sldId id="297" r:id="rId29"/>
    <p:sldId id="298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Semjon: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Kohtla-Järve -&gt; Tartu (Informaatika BSc) -&gt; Tallinn (Cybersecurity MSc)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EIO 2017/18 ja 2018/19, BOI 2019, IEEEXtreme (double extreme)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Rakenduslik krüptograafia (Mobiil-ID)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Natuke teoreetilist krüptograafiat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51535"/>
          </a:xfrm>
        </p:spPr>
        <p:txBody>
          <a:bodyPr/>
          <a:p>
            <a:pPr algn="ctr"/>
            <a:r>
              <a:rPr lang="en-US">
                <a:sym typeface="+mn-ea"/>
              </a:rPr>
              <a:t>Esimine osa on 2/5 läbitud!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952500"/>
            <a:ext cx="9674225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MAC aadress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4285615"/>
            <a:ext cx="4715510" cy="257238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47700" y="1758950"/>
            <a:ext cx="524129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Jada, mis unikaalselt (loodetavasti) identifitseerib interneti-seadet</a:t>
            </a:r>
            <a:endParaRPr lang="en-US" sz="2800"/>
          </a:p>
          <a:p>
            <a:r>
              <a:rPr lang="en-US" sz="2800"/>
              <a:t>Privacy nightmare 😱</a:t>
            </a:r>
            <a:endParaRPr lang="en-US" sz="2800"/>
          </a:p>
          <a:p>
            <a:r>
              <a:rPr lang="en-US" sz="2800"/>
              <a:t>Tegelikult saab muuta </a:t>
            </a:r>
            <a:r>
              <a:rPr lang="en-US" sz="2800">
                <a:latin typeface="Calibri" panose="020F0502020204030204" charset="0"/>
              </a:rPr>
              <a:t>😈</a:t>
            </a:r>
            <a:endParaRPr lang="en-US" sz="2800">
              <a:latin typeface="Calibri" panose="020F0502020204030204" charset="0"/>
            </a:endParaRPr>
          </a:p>
        </p:txBody>
      </p:sp>
      <p:pic>
        <p:nvPicPr>
          <p:cNvPr id="9" name="Picture 8" descr="Screenshot_20230114_122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90" y="2074545"/>
            <a:ext cx="6303010" cy="4783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DHCP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585" y="258445"/>
            <a:ext cx="10200005" cy="1496695"/>
          </a:xfrm>
        </p:spPr>
        <p:txBody>
          <a:bodyPr>
            <a:noAutofit/>
          </a:bodyPr>
          <a:p>
            <a:r>
              <a:rPr lang="en-US"/>
              <a:t>Teenus, annab igale seadmele IP aadressi</a:t>
            </a:r>
            <a:endParaRPr lang="en-US"/>
          </a:p>
          <a:p>
            <a:r>
              <a:rPr lang="en-US"/>
              <a:t>Tegelikult loob vastavuse MAC aadressiga (on seadmel olemas) ja IP aadressiga (uus)</a:t>
            </a:r>
            <a:endParaRPr lang="en-US"/>
          </a:p>
          <a:p>
            <a:r>
              <a:rPr lang="en-US"/>
              <a:t>Ruuteri kontekstis: reeglina on tööl</a:t>
            </a:r>
            <a:endParaRPr lang="en-US"/>
          </a:p>
          <a:p>
            <a:r>
              <a:rPr lang="en-US"/>
              <a:t>Vastavus ei pruugi olla püsiv</a:t>
            </a:r>
            <a:endParaRPr lang="en-US"/>
          </a:p>
        </p:txBody>
      </p:sp>
      <p:pic>
        <p:nvPicPr>
          <p:cNvPr id="6" name="Picture 5" descr="Screenshot_20230114_1233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886585"/>
            <a:ext cx="11207115" cy="4971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Staatiline IP</a:t>
            </a:r>
            <a:endParaRPr lang="en-US"/>
          </a:p>
        </p:txBody>
      </p:sp>
      <p:pic>
        <p:nvPicPr>
          <p:cNvPr id="3" name="Picture 2" descr="Screenshot_20230114_133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1584325"/>
            <a:ext cx="1010602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Portide edastamine (=port forwarding, =“portide avamine”)</a:t>
            </a:r>
            <a:endParaRPr lang="en-US"/>
          </a:p>
        </p:txBody>
      </p:sp>
      <p:pic>
        <p:nvPicPr>
          <p:cNvPr id="5" name="Picture 4" descr="Screenshot_20230114_133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925" y="1584325"/>
            <a:ext cx="10001250" cy="4914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23320" y="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DEMO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51535"/>
          </a:xfrm>
        </p:spPr>
        <p:txBody>
          <a:bodyPr/>
          <a:p>
            <a:pPr algn="ctr"/>
            <a:r>
              <a:rPr lang="en-US">
                <a:sym typeface="+mn-ea"/>
              </a:rPr>
              <a:t>Esimine osa on 3/5 </a:t>
            </a:r>
            <a:r>
              <a:rPr lang="en-US">
                <a:sym typeface="+mn-ea"/>
              </a:rPr>
              <a:t>läbitud</a:t>
            </a:r>
            <a:r>
              <a:rPr lang="en-US">
                <a:sym typeface="+mn-ea"/>
              </a:rPr>
              <a:t>!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370" y="1094105"/>
            <a:ext cx="5763895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200"/>
              <a:t>Pakkuja võrk on tavaliselt NAT-i taga...</a:t>
            </a:r>
            <a:endParaRPr lang="en-US" sz="3200"/>
          </a:p>
          <a:p>
            <a:r>
              <a:rPr lang="en-US" sz="3200"/>
              <a:t>Palume avada mõneid porte</a:t>
            </a:r>
            <a:endParaRPr lang="en-US" sz="3200"/>
          </a:p>
          <a:p>
            <a:r>
              <a:rPr lang="en-US" sz="3200"/>
              <a:t>Palume määrata meie lokaalsele võrgule staatilist IP aadresi</a:t>
            </a:r>
            <a:endParaRPr lang="en-US" sz="3200"/>
          </a:p>
          <a:p>
            <a:endParaRPr lang="en-US" sz="32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Palume internetiteenuse pakkujalt abi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2855"/>
            <a:ext cx="4220210" cy="4351655"/>
          </a:xfrm>
        </p:spPr>
        <p:txBody>
          <a:bodyPr/>
          <a:p>
            <a:r>
              <a:rPr lang="en-US" sz="2800"/>
              <a:t>Internetiteenus, teisendab domeeninimed IP aadressiteks</a:t>
            </a:r>
            <a:endParaRPr lang="en-US" sz="2800"/>
          </a:p>
          <a:p>
            <a:r>
              <a:rPr lang="en-US" sz="2800"/>
              <a:t>“Osta domeen(inime)” tähendab, et sina saad selle domeennimi jaoks määrata IP aadressi (või mitu addresse)</a:t>
            </a:r>
            <a:endParaRPr lang="en-US" sz="2800"/>
          </a:p>
        </p:txBody>
      </p:sp>
      <p:pic>
        <p:nvPicPr>
          <p:cNvPr id="4" name="Picture 3" descr="Screenshot_20230114_143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7275" y="808355"/>
            <a:ext cx="7324725" cy="52412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Kuidas teada saada enda IP aadressi?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latin typeface="Hack" panose="020B0609030202020204" charset="0"/>
                <a:cs typeface="Hack" panose="020B0609030202020204" charset="0"/>
              </a:rPr>
              <a:t>https://ipv4.ident.me/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r>
              <a:rPr lang="en-US">
                <a:latin typeface="Hack" panose="020B0609030202020204" charset="0"/>
                <a:cs typeface="Hack" panose="020B0609030202020204" charset="0"/>
              </a:rPr>
              <a:t>https://ident.me/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r>
              <a:rPr lang="en-US">
                <a:latin typeface="Hack" panose="020B0609030202020204" charset="0"/>
                <a:cs typeface="Hack" panose="020B0609030202020204" charset="0"/>
              </a:rPr>
              <a:t>ipconfig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r>
              <a:rPr lang="en-US">
                <a:latin typeface="Hack" panose="020B0609030202020204" charset="0"/>
                <a:cs typeface="Hack" panose="020B0609030202020204" charset="0"/>
              </a:rPr>
              <a:t>ifconfig -a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Dünaamiline DNS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Osta domeen ja kirjuta skripti, mis päriks sinu IP aadressi ja muutaks DNS-kirje, kui IP aadress muutub</a:t>
            </a:r>
            <a:endParaRPr lang="en-US"/>
          </a:p>
          <a:p>
            <a:r>
              <a:rPr lang="en-US"/>
              <a:t>Kasuta spetsiaalset teenust (nt. Duck DNS)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22705"/>
            <a:ext cx="12192000" cy="2186940"/>
          </a:xfrm>
        </p:spPr>
        <p:txBody>
          <a:bodyPr/>
          <a:p>
            <a:r>
              <a:rPr lang="en-US" sz="4400"/>
              <a:t>Kuidas luua oma serveri</a:t>
            </a:r>
            <a:br>
              <a:rPr lang="en-US" sz="4400"/>
            </a:br>
            <a:r>
              <a:rPr lang="en-US" sz="4400"/>
              <a:t>ja seda iseseisvalt majutada</a:t>
            </a:r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sz="2400"/>
              <a:t>Semjon Kravtšenko</a:t>
            </a:r>
            <a:endParaRPr 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51535"/>
          </a:xfrm>
        </p:spPr>
        <p:txBody>
          <a:bodyPr/>
          <a:p>
            <a:pPr algn="ctr"/>
            <a:r>
              <a:rPr lang="en-US">
                <a:sym typeface="+mn-ea"/>
              </a:rPr>
              <a:t>Esimine osa on 4/5 </a:t>
            </a:r>
            <a:r>
              <a:rPr lang="en-US">
                <a:sym typeface="+mn-ea"/>
              </a:rPr>
              <a:t>läbitud</a:t>
            </a:r>
            <a:r>
              <a:rPr lang="en-US">
                <a:sym typeface="+mn-ea"/>
              </a:rPr>
              <a:t>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095" y="1266825"/>
            <a:ext cx="838644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systemd service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Probleem: server peab käivituma automaatselt, kui masin on sisselülitatud</a:t>
            </a:r>
            <a:endParaRPr lang="en-US"/>
          </a:p>
          <a:p>
            <a:r>
              <a:rPr lang="en-US"/>
              <a:t>Lahendus: kasuta systemd service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SSH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ym typeface="+mn-ea"/>
              </a:rPr>
              <a:t>Teenus/protokol, võimaldab kasutada terminali teisel arvutil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r>
              <a:rPr lang="en-US">
                <a:latin typeface="Hack" panose="020B0609030202020204" charset="0"/>
                <a:cs typeface="Hack" panose="020B0609030202020204" charset="0"/>
              </a:rPr>
              <a:t>ssh-keygen -t ed25519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endParaRPr lang="en-US">
              <a:latin typeface="Hack" panose="020B0609030202020204" charset="0"/>
              <a:cs typeface="Hack" panose="020B06090302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323320" y="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DEMO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VPN WireGuard näitel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75625" y="4749165"/>
            <a:ext cx="4016375" cy="21088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6224905" cy="34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647700" y="1825625"/>
            <a:ext cx="1089533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VPN lubab sulle luua nagu-lokaalset võrku arvutitest, mis tegelikult ei pruugi (reeglina ei ole) samas lokaalvõrgus</a:t>
            </a:r>
            <a:endParaRPr lang="en-US" sz="2400"/>
          </a:p>
          <a:p>
            <a:r>
              <a:rPr lang="en-US" sz="2400"/>
              <a:t>Kui suunad VPN-i kaudu kogu võrguliiklust, võib enda tegeliku IP aadressi “peita”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Leidub igasuguseid kommerts-pakkumisi, mõned lubavad porte edastada</a:t>
            </a:r>
            <a:endParaRPr lang="en-US" sz="2400"/>
          </a:p>
          <a:p>
            <a:r>
              <a:rPr lang="en-US" sz="2400"/>
              <a:t>Tor on omamoodi VPN...</a:t>
            </a:r>
            <a:endParaRPr lang="en-US" sz="2400"/>
          </a:p>
          <a:p>
            <a:r>
              <a:rPr lang="en-US" sz="2400"/>
              <a:t>Vaatame WireGuard-i!</a:t>
            </a:r>
            <a:endParaRPr lang="en-US" sz="2400"/>
          </a:p>
        </p:txBody>
      </p:sp>
      <p:sp>
        <p:nvSpPr>
          <p:cNvPr id="10" name="Text Box 9"/>
          <p:cNvSpPr txBox="1"/>
          <p:nvPr/>
        </p:nvSpPr>
        <p:spPr>
          <a:xfrm>
            <a:off x="11323320" y="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DEMO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Edasi: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HTTP päringu ja vastuse formaadid</a:t>
            </a:r>
            <a:endParaRPr lang="en-US" sz="2400"/>
          </a:p>
          <a:p>
            <a:r>
              <a:rPr lang="en-US" sz="2400"/>
              <a:t>Krüpteeritud veebilehtede teenus - HTTPS (HTTP koos TLS-iga), </a:t>
            </a:r>
            <a:r>
              <a:rPr lang="en-US" sz="2400">
                <a:sym typeface="+mn-ea"/>
              </a:rPr>
              <a:t>sertifikaadi hankimine (Let's Encrypt)</a:t>
            </a:r>
            <a:endParaRPr lang="en-US" sz="2400"/>
          </a:p>
          <a:p>
            <a:r>
              <a:rPr lang="en-US" sz="2400"/>
              <a:t>Sockets (kahesuunaline klient-server suhtlus), tähtis nt. mittetriviaalsete mängude loomise jaoks</a:t>
            </a:r>
            <a:endParaRPr lang="en-US" sz="2400"/>
          </a:p>
          <a:p>
            <a:r>
              <a:rPr lang="en-US" sz="2400">
                <a:sym typeface="+mn-ea"/>
              </a:rPr>
              <a:t>Reserveeritud IP aadressid</a:t>
            </a:r>
            <a:endParaRPr lang="en-US" sz="2400"/>
          </a:p>
          <a:p>
            <a:r>
              <a:rPr lang="en-US" sz="2400"/>
              <a:t>IPv6</a:t>
            </a:r>
            <a:endParaRPr lang="en-US" sz="2400"/>
          </a:p>
          <a:p>
            <a:r>
              <a:rPr lang="en-US" sz="2400"/>
              <a:t>Kuidas töötavad DNS ja DHCP teenused</a:t>
            </a:r>
            <a:endParaRPr lang="en-US" sz="2400"/>
          </a:p>
          <a:p>
            <a:r>
              <a:rPr lang="en-US" sz="2400"/>
              <a:t>Millised on TCP ja UDP protokolid, mis on nende vahe</a:t>
            </a:r>
            <a:endParaRPr lang="en-US" sz="2400"/>
          </a:p>
          <a:p>
            <a:r>
              <a:rPr lang="en-US" sz="2400"/>
              <a:t>Serveriteenuse loomine Javas, C++</a:t>
            </a:r>
            <a:endParaRPr lang="en-US" sz="2400"/>
          </a:p>
        </p:txBody>
      </p:sp>
      <p:pic>
        <p:nvPicPr>
          <p:cNvPr id="4" name="Picture 3" descr="Screenshot_20230114_163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0605" y="1979295"/>
            <a:ext cx="2271395" cy="944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3215" y="1108710"/>
            <a:ext cx="8623935" cy="57492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51535"/>
          </a:xfrm>
        </p:spPr>
        <p:txBody>
          <a:bodyPr/>
          <a:p>
            <a:pPr algn="ctr"/>
            <a:r>
              <a:rPr lang="en-US">
                <a:sym typeface="+mn-ea"/>
              </a:rPr>
              <a:t>Esimine osa on nüüd </a:t>
            </a:r>
            <a:r>
              <a:rPr lang="en-US">
                <a:sym typeface="+mn-ea"/>
              </a:rPr>
              <a:t>läbi!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Shameless plug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sz="2800"/>
              <a:t>Ava Minecraft 1.12.2 </a:t>
            </a:r>
            <a:r>
              <a:rPr lang="en-US" sz="1800"/>
              <a:t>(või kasuta ViaVersion Forge pluginat...)</a:t>
            </a:r>
            <a:endParaRPr lang="en-US" sz="2800"/>
          </a:p>
          <a:p>
            <a:r>
              <a:rPr lang="en-US" sz="2800"/>
              <a:t>Serveri “IP” (tegelikult endpoint): </a:t>
            </a:r>
            <a:r>
              <a:rPr lang="en-US" sz="2800" u="sng">
                <a:latin typeface="Hack" panose="020B0609030202020204" charset="0"/>
                <a:cs typeface="Hack" panose="020B0609030202020204" charset="0"/>
              </a:rPr>
              <a:t>deterministic.eu:25566</a:t>
            </a:r>
            <a:endParaRPr lang="en-US" sz="2800" u="sng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endParaRPr lang="en-US" sz="2800" u="sng">
              <a:latin typeface="Hack" panose="020B0609030202020204" charset="0"/>
              <a:cs typeface="Hack" panose="020B0609030202020204" charset="0"/>
            </a:endParaRPr>
          </a:p>
          <a:p>
            <a:r>
              <a:rPr lang="en-US" sz="2800">
                <a:sym typeface="+mn-ea"/>
              </a:rPr>
              <a:t>Ava brauseri (nt. Firefox või Chromium)</a:t>
            </a:r>
            <a:endParaRPr lang="en-US" sz="2800" u="sng">
              <a:latin typeface="Hack" panose="020B0609030202020204" charset="0"/>
              <a:cs typeface="Hack" panose="020B0609030202020204" charset="0"/>
              <a:sym typeface="+mn-ea"/>
            </a:endParaRPr>
          </a:p>
          <a:p>
            <a:r>
              <a:rPr lang="en-US" sz="2800">
                <a:sym typeface="+mn-ea"/>
              </a:rPr>
              <a:t>Veebilehe aadress: </a:t>
            </a:r>
            <a:r>
              <a:rPr lang="en-US" sz="2800" u="sng">
                <a:latin typeface="Hack" panose="020B0609030202020204" charset="0"/>
                <a:cs typeface="Hack" panose="020B0609030202020204" charset="0"/>
                <a:sym typeface="+mn-ea"/>
              </a:rPr>
              <a:t>deterministic.eu:8086</a:t>
            </a:r>
            <a:endParaRPr lang="en-US" sz="2800">
              <a:latin typeface="Hack" panose="020B0609030202020204" charset="0"/>
              <a:cs typeface="Hack" panose="020B0609030202020204" charset="0"/>
              <a:sym typeface="+mn-ea"/>
            </a:endParaRPr>
          </a:p>
          <a:p>
            <a:pPr marL="0" indent="0">
              <a:buNone/>
            </a:pPr>
            <a:endParaRPr lang="en-US" sz="2400">
              <a:sym typeface="+mn-ea"/>
            </a:endParaRPr>
          </a:p>
          <a:p>
            <a:pPr marL="0" indent="0">
              <a:buNone/>
            </a:pPr>
            <a:endParaRPr lang="en-US" sz="2400">
              <a:sym typeface="+mn-ea"/>
            </a:endParaRPr>
          </a:p>
          <a:p>
            <a:pPr marL="0" indent="0">
              <a:buNone/>
            </a:pPr>
            <a:r>
              <a:rPr lang="en-US" sz="2400">
                <a:sym typeface="+mn-ea"/>
              </a:rPr>
              <a:t>Server ei pea ilmtingimata olema võimas: kõik need teenused käivad Raspberry PI 3B peal.</a:t>
            </a:r>
            <a:endParaRPr lang="en-US">
              <a:latin typeface="Hack" panose="020B0609030202020204" charset="0"/>
              <a:cs typeface="Hack" panose="020B060903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Teine osa!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1544300" cy="43516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Hack" panose="020B0609030202020204" charset="0"/>
                <a:cs typeface="Hack" panose="020B0609030202020204" charset="0"/>
                <a:sym typeface="+mn-ea"/>
              </a:rPr>
              <a:t>https://github.com/semjon00/TicTacToePython  </a:t>
            </a:r>
            <a:r>
              <a:rPr lang="en-US">
                <a:sym typeface="+mn-ea"/>
              </a:rPr>
              <a:t>Lihtne</a:t>
            </a:r>
            <a:endParaRPr lang="en-US" sz="2800">
              <a:solidFill>
                <a:srgbClr val="0070C0"/>
              </a:solidFill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Hack" panose="020B0609030202020204" charset="0"/>
                <a:cs typeface="Hack" panose="020B0609030202020204" charset="0"/>
              </a:rPr>
              <a:t>https://github.com/semjon00/HACS2022-project  </a:t>
            </a:r>
            <a:r>
              <a:rPr lang="en-US">
                <a:sym typeface="+mn-ea"/>
              </a:rPr>
              <a:t>Raskem</a:t>
            </a:r>
            <a:endParaRPr lang="en-US">
              <a:solidFill>
                <a:srgbClr val="0070C0"/>
              </a:solidFill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endParaRPr lang="en-US">
              <a:solidFill>
                <a:srgbClr val="0070C0"/>
              </a:solidFill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cs typeface="+mn-lt"/>
              </a:rPr>
              <a:t>Siin on üks lihtne ülesanne. Loo midagi keerukamat, kui saad sellega hakkama!</a:t>
            </a:r>
            <a:endParaRPr lang="en-US" sz="2400">
              <a:solidFill>
                <a:schemeClr val="bg2">
                  <a:lumMod val="10000"/>
                </a:schemeClr>
              </a:solidFill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sym typeface="+mn-ea"/>
              </a:rPr>
              <a:t>Luua server, mis oskab:</a:t>
            </a:r>
            <a:endParaRPr lang="en-US" sz="2400">
              <a:solidFill>
                <a:schemeClr val="bg2">
                  <a:lumMod val="10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bg2">
                    <a:lumMod val="10000"/>
                  </a:schemeClr>
                </a:solidFill>
                <a:sym typeface="+mn-ea"/>
              </a:rPr>
              <a:t>Salvestada (mällu) kasutaja poolt loodud sõnumi koos selle identifitseeriva numbriga</a:t>
            </a:r>
            <a:endParaRPr lang="en-US" sz="2400">
              <a:solidFill>
                <a:schemeClr val="bg2">
                  <a:lumMod val="10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bg2">
                    <a:lumMod val="10000"/>
                  </a:schemeClr>
                </a:solidFill>
                <a:sym typeface="+mn-ea"/>
              </a:rPr>
              <a:t>Tagastada sõnumi suvalisele kasutajale, kui ta teeb päringu selle sõnumi numbriga</a:t>
            </a:r>
            <a:endParaRPr lang="en-US" sz="2400">
              <a:solidFill>
                <a:schemeClr val="bg2">
                  <a:lumMod val="10000"/>
                </a:schemeClr>
              </a:solidFill>
              <a:sym typeface="+mn-ea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cs typeface="+mn-lt"/>
              </a:rPr>
              <a:t>Kõik huvitavad teenused saavad minu poolt majutust!</a:t>
            </a:r>
            <a:endParaRPr lang="en-US" sz="2400">
              <a:solidFill>
                <a:schemeClr val="bg2">
                  <a:lumMod val="10000"/>
                </a:schemeClr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Kava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sz="2400"/>
              <a:t>Esimine osa: serveri majutamise ja haldamise teooria</a:t>
            </a:r>
            <a:endParaRPr lang="en-US" sz="2400"/>
          </a:p>
          <a:p>
            <a:r>
              <a:rPr lang="en-US" sz="2400"/>
              <a:t>IP aadress, </a:t>
            </a:r>
            <a:r>
              <a:rPr lang="en-US" sz="2400">
                <a:sym typeface="+mn-ea"/>
              </a:rPr>
              <a:t>klient-server-suhe, </a:t>
            </a:r>
            <a:r>
              <a:rPr lang="en-US" sz="2400"/>
              <a:t>port</a:t>
            </a:r>
            <a:endParaRPr lang="en-US" sz="2400"/>
          </a:p>
          <a:p>
            <a:r>
              <a:rPr lang="en-US" sz="2400">
                <a:sym typeface="+mn-ea"/>
              </a:rPr>
              <a:t>ruuter, </a:t>
            </a:r>
            <a:r>
              <a:rPr lang="en-US" sz="2400" u="sng">
                <a:sym typeface="+mn-ea"/>
              </a:rPr>
              <a:t>võrguaadressi translatsioon (NAT)</a:t>
            </a:r>
            <a:r>
              <a:rPr lang="en-US" sz="2400">
                <a:sym typeface="+mn-ea"/>
              </a:rPr>
              <a:t>,</a:t>
            </a:r>
            <a:endParaRPr lang="en-US" sz="2400">
              <a:sym typeface="+mn-ea"/>
            </a:endParaRPr>
          </a:p>
          <a:p>
            <a:r>
              <a:rPr lang="en-US" sz="2400"/>
              <a:t>MAC aadress, DHCP, staatiline IP, portide edastamine (port forwarding)</a:t>
            </a:r>
            <a:endParaRPr lang="en-US" sz="2400"/>
          </a:p>
          <a:p>
            <a:r>
              <a:rPr lang="en-US" sz="2400"/>
              <a:t>Palume abi internetiteenuse pakkujalt, DNS, dünaamiline DNS</a:t>
            </a:r>
            <a:endParaRPr lang="en-US" sz="2400"/>
          </a:p>
          <a:p>
            <a:r>
              <a:rPr lang="en-US" sz="2400"/>
              <a:t>systemd service, SSH, Wireguard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Teine osa: serveri loomise praktika</a:t>
            </a:r>
            <a:endParaRPr lang="en-US" sz="2400"/>
          </a:p>
          <a:p>
            <a:r>
              <a:rPr lang="en-US" sz="2400"/>
              <a:t>Progeme väga lihtsa serveri Pythonis kasutades Flaski</a:t>
            </a:r>
            <a:endParaRPr lang="en-US" sz="2400"/>
          </a:p>
          <a:p>
            <a:r>
              <a:rPr lang="en-US" sz="1800"/>
              <a:t>Kui saate sellega hakkama tänase päeva jooksul, majutan teie teenust enda masinal üks nädal!</a:t>
            </a:r>
            <a:endParaRPr 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IP </a:t>
            </a:r>
            <a:r>
              <a:rPr lang="en-US">
                <a:sym typeface="+mn-ea"/>
              </a:rPr>
              <a:t>aadress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93080" y="2898140"/>
            <a:ext cx="6598920" cy="395986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/>
        </p:nvSpPr>
        <p:spPr>
          <a:xfrm>
            <a:off x="647700" y="1825625"/>
            <a:ext cx="54991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Lihtsuse mõttes saame ütelda, et IP aadress on aadress, mis viitab mõnele konkreetsele seadmele mingisuguses võrgus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Näiteks:</a:t>
            </a:r>
            <a:endParaRPr lang="en-US" sz="2400"/>
          </a:p>
          <a:p>
            <a:pPr marL="0" indent="0">
              <a:buNone/>
            </a:pPr>
            <a:r>
              <a:rPr lang="en-US" sz="1800">
                <a:latin typeface="Hack" panose="020B0609030202020204" charset="0"/>
                <a:cs typeface="Hack" panose="020B0609030202020204" charset="0"/>
              </a:rPr>
              <a:t>192.168.1.1</a:t>
            </a:r>
            <a:endParaRPr lang="en-US" sz="1800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r>
              <a:rPr lang="en-US" sz="1800">
                <a:latin typeface="Hack" panose="020B0609030202020204" charset="0"/>
                <a:cs typeface="Hack" panose="020B0609030202020204" charset="0"/>
              </a:rPr>
              <a:t>5.39.20.248</a:t>
            </a:r>
            <a:endParaRPr lang="en-US" sz="1800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endParaRPr lang="en-US" sz="1800">
              <a:latin typeface="Hack" panose="020B0609030202020204" charset="0"/>
              <a:cs typeface="Hack" panose="020B0609030202020204" charset="0"/>
            </a:endParaRPr>
          </a:p>
          <a:p>
            <a:pPr marL="0" indent="0">
              <a:buNone/>
            </a:pPr>
            <a:r>
              <a:rPr lang="en-US" sz="1800">
                <a:latin typeface="Hack" panose="020B0609030202020204" charset="0"/>
                <a:cs typeface="Hack" panose="020B0609030202020204" charset="0"/>
              </a:rPr>
              <a:t>2001:db8:3333:4ff4:5a55:66be:7777:8888</a:t>
            </a:r>
            <a:endParaRPr lang="en-US" sz="1800">
              <a:latin typeface="Hack" panose="020B0609030202020204" charset="0"/>
              <a:cs typeface="Hack" panose="020B060903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Klient-server-suhe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7710" y="3027045"/>
            <a:ext cx="6384290" cy="383095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/>
        </p:nvSpPr>
        <p:spPr>
          <a:xfrm>
            <a:off x="647700" y="1825625"/>
            <a:ext cx="54991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>
              <a:latin typeface="Hack" panose="020B0609030202020204" charset="0"/>
              <a:cs typeface="Hack" panose="020B060903020202020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48335" y="1465580"/>
            <a:ext cx="5625465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+mn-lt"/>
              </a:rPr>
              <a:t>Serveriks võib nimetada masinat, mis pakkub mingisugust teenust (nt. veebilehtede näitamine). Samas aga tähendab server programmi, mis käib sellel masinal, mis võimaldab teenust teostada</a:t>
            </a:r>
            <a:endParaRPr lang="en-US">
              <a:cs typeface="+mn-lt"/>
            </a:endParaRPr>
          </a:p>
          <a:p>
            <a:pPr marL="0" indent="0">
              <a:buNone/>
            </a:pPr>
            <a:endParaRPr lang="en-US">
              <a:cs typeface="+mn-lt"/>
            </a:endParaRPr>
          </a:p>
          <a:p>
            <a:pPr marL="0" indent="0">
              <a:buNone/>
            </a:pPr>
            <a:r>
              <a:rPr lang="en-US">
                <a:cs typeface="+mn-lt"/>
              </a:rPr>
              <a:t>Klient on masin (või tarkvara), mis loob ühenduse serveriga ja kasutab selle teenust</a:t>
            </a:r>
            <a:endParaRPr lang="en-US">
              <a:cs typeface="+mn-lt"/>
            </a:endParaRPr>
          </a:p>
          <a:p>
            <a:pPr marL="0" indent="0">
              <a:buNone/>
            </a:pPr>
            <a:endParaRPr lang="en-US">
              <a:cs typeface="+mn-lt"/>
            </a:endParaRPr>
          </a:p>
          <a:p>
            <a:pPr marL="0" indent="0">
              <a:buNone/>
            </a:pPr>
            <a:r>
              <a:rPr lang="en-US">
                <a:cs typeface="+mn-lt"/>
              </a:rPr>
              <a:t>Klient ja server räägivad teineteisega saades teineteisele pakette. Iga paketi sees on kirjas, mis on selle saatja IP aadress ja millisele IP aadressile seda saadeti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58950"/>
            <a:ext cx="6729095" cy="4351655"/>
          </a:xfrm>
        </p:spPr>
        <p:txBody>
          <a:bodyPr/>
          <a:p>
            <a:r>
              <a:rPr lang="en-US"/>
              <a:t>Masinal saab olla mitu ühendust teiste masinatega (kui see on kas klient, server, või peer rollis)</a:t>
            </a:r>
            <a:endParaRPr lang="en-US"/>
          </a:p>
          <a:p>
            <a:r>
              <a:rPr lang="en-US"/>
              <a:t>Port number saab olla 1-65535</a:t>
            </a:r>
            <a:endParaRPr lang="en-US"/>
          </a:p>
          <a:p>
            <a:r>
              <a:rPr lang="en-US">
                <a:sym typeface="+mn-ea"/>
              </a:rPr>
              <a:t>Kasutatud protokol saab olla TCP, UDP... nad käituvad erinevalt</a:t>
            </a:r>
            <a:endParaRPr lang="en-US"/>
          </a:p>
          <a:p>
            <a:r>
              <a:rPr lang="en-US"/>
              <a:t>Server kasutab kindla porti, client suvalise porti</a:t>
            </a:r>
            <a:endParaRPr lang="en-US"/>
          </a:p>
          <a:p>
            <a:r>
              <a:rPr lang="en-US"/>
              <a:t>Teenustel on tavaliselt määratud “vaikimisi” port</a:t>
            </a:r>
            <a:endParaRPr lang="en-US"/>
          </a:p>
          <a:p>
            <a:r>
              <a:rPr lang="en-US"/>
              <a:t>Iga paketi sees on kirjas, mis on selle protokol ja mis on selle pordi number. See ütleb arvutile, millise teenuse/ühenduse jaoks pakett on mõelnud</a:t>
            </a:r>
            <a:endParaRPr lang="en-US"/>
          </a:p>
        </p:txBody>
      </p:sp>
      <p:pic>
        <p:nvPicPr>
          <p:cNvPr id="10" name="Picture 9" descr="Screenshot_20230114_1148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6160" y="1559560"/>
            <a:ext cx="4815840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51535"/>
          </a:xfrm>
        </p:spPr>
        <p:txBody>
          <a:bodyPr/>
          <a:p>
            <a:pPr algn="ctr"/>
            <a:r>
              <a:rPr lang="en-US">
                <a:sym typeface="+mn-ea"/>
              </a:rPr>
              <a:t>Esimine osa on 1/5 </a:t>
            </a:r>
            <a:r>
              <a:rPr lang="en-US">
                <a:sym typeface="+mn-ea"/>
              </a:rPr>
              <a:t>läbitud</a:t>
            </a:r>
            <a:r>
              <a:rPr lang="en-US">
                <a:sym typeface="+mn-ea"/>
              </a:rPr>
              <a:t>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1109980"/>
            <a:ext cx="8362950" cy="5709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Ruuter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47080" y="513080"/>
            <a:ext cx="6344920" cy="634492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47700" y="1758950"/>
            <a:ext cx="672909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Omamoodi arvuti</a:t>
            </a:r>
            <a:endParaRPr lang="en-US" sz="2800"/>
          </a:p>
          <a:p>
            <a:r>
              <a:rPr lang="en-US" sz="2800"/>
              <a:t>Spetsialiseeritud OS</a:t>
            </a:r>
            <a:endParaRPr lang="en-US" sz="2800"/>
          </a:p>
          <a:p>
            <a:r>
              <a:rPr lang="en-US" sz="2800"/>
              <a:t>Tavaliselt pole väga võimekas</a:t>
            </a:r>
            <a:endParaRPr lang="en-US" sz="2800"/>
          </a:p>
          <a:p>
            <a:r>
              <a:rPr lang="en-US" sz="2800"/>
              <a:t>Tugev WiFi signaal</a:t>
            </a:r>
            <a:endParaRPr lang="en-US" sz="2800"/>
          </a:p>
          <a:p>
            <a:r>
              <a:rPr lang="en-US" sz="2800"/>
              <a:t>Palju Ethernet porte (“auke”)</a:t>
            </a:r>
            <a:endParaRPr lang="en-US" sz="2800"/>
          </a:p>
          <a:p>
            <a:r>
              <a:rPr lang="en-US" sz="3600">
                <a:solidFill>
                  <a:srgbClr val="FF0000"/>
                </a:solidFill>
              </a:rPr>
              <a:t>Haldab enda võrku!</a:t>
            </a:r>
            <a:endParaRPr lang="en-US" sz="3600">
              <a:solidFill>
                <a:srgbClr val="FF0000"/>
              </a:solidFill>
            </a:endParaRPr>
          </a:p>
          <a:p>
            <a:r>
              <a:rPr lang="en-US" sz="2800"/>
              <a:t>Hea liides paketide suunamise reeglite paikapanemiseks (proovi </a:t>
            </a:r>
            <a:r>
              <a:rPr lang="en-US" sz="2400">
                <a:latin typeface="Hack" panose="020B0609030202020204" charset="0"/>
                <a:cs typeface="Hack" panose="020B0609030202020204" charset="0"/>
              </a:rPr>
              <a:t>192.168.1.1:80</a:t>
            </a:r>
            <a:r>
              <a:rPr lang="en-US" sz="2800"/>
              <a:t>!)</a:t>
            </a:r>
            <a:endParaRPr 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u="sng">
                <a:sym typeface="+mn-ea"/>
              </a:rPr>
              <a:t>Võrguaadressi translatsioon (NAT)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2855"/>
            <a:ext cx="10515600" cy="727075"/>
          </a:xfrm>
        </p:spPr>
        <p:txBody>
          <a:bodyPr>
            <a:normAutofit lnSpcReduction="10000"/>
          </a:bodyPr>
          <a:p>
            <a:r>
              <a:rPr lang="en-US" sz="2400"/>
              <a:t>Kuidas saavad paketid ruuteri võrgust (=NAT võrgust, =lokaalses võrgust) internetti?</a:t>
            </a:r>
            <a:endParaRPr lang="en-US" sz="2400"/>
          </a:p>
          <a:p>
            <a:endParaRPr lang="en-US" sz="240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1979930"/>
            <a:ext cx="10602595" cy="4906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4927</Words>
  <Application>WPS Presentation</Application>
  <PresentationFormat>宽屏</PresentationFormat>
  <Paragraphs>176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Hack</vt:lpstr>
      <vt:lpstr>Microsoft YaHei</vt:lpstr>
      <vt:lpstr>思源黑体 CN</vt:lpstr>
      <vt:lpstr>Arial Unicode MS</vt:lpstr>
      <vt:lpstr>Arial Black</vt:lpstr>
      <vt:lpstr>SimSun</vt:lpstr>
      <vt:lpstr>Calibri</vt:lpstr>
      <vt:lpstr>Office Theme</vt:lpstr>
      <vt:lpstr>PowerPoint 演示文稿</vt:lpstr>
      <vt:lpstr>Kuidas luua oma serveri ja seda iseseisvalt majutada</vt:lpstr>
      <vt:lpstr>Kava</vt:lpstr>
      <vt:lpstr>IP aadress</vt:lpstr>
      <vt:lpstr>Klient-server-suhe</vt:lpstr>
      <vt:lpstr>Port</vt:lpstr>
      <vt:lpstr>Esimine osa on 1/5 läbitud!</vt:lpstr>
      <vt:lpstr>Ruuter</vt:lpstr>
      <vt:lpstr>Võrguaadressi translatsioon (NAT)</vt:lpstr>
      <vt:lpstr>Esimine osa on 2/5 läbitud!</vt:lpstr>
      <vt:lpstr>MAC aadress</vt:lpstr>
      <vt:lpstr>DHCP</vt:lpstr>
      <vt:lpstr>Staatiline IP</vt:lpstr>
      <vt:lpstr>Portide edastamine (=port forwarding, =“portide avamine”)</vt:lpstr>
      <vt:lpstr>Esimine osa on 3/5 läbitud!</vt:lpstr>
      <vt:lpstr>Palume internetiteenuse pakkujalt abi</vt:lpstr>
      <vt:lpstr>DNS</vt:lpstr>
      <vt:lpstr>Kuidas teada saada enda IP aadressi?</vt:lpstr>
      <vt:lpstr>Dünaamiline DNS</vt:lpstr>
      <vt:lpstr>Esimine osa on 4/5 läbitud!</vt:lpstr>
      <vt:lpstr>systemd service</vt:lpstr>
      <vt:lpstr>SSH</vt:lpstr>
      <vt:lpstr>VPN WireGuard näitel</vt:lpstr>
      <vt:lpstr>Edasi:</vt:lpstr>
      <vt:lpstr>Esimine osa on nüüd läbi!</vt:lpstr>
      <vt:lpstr>Shameless plug</vt:lpstr>
      <vt:lpstr>Teine osa!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semjon</dc:creator>
  <cp:lastModifiedBy>semjon</cp:lastModifiedBy>
  <cp:revision>44</cp:revision>
  <dcterms:created xsi:type="dcterms:W3CDTF">2023-01-14T16:58:49Z</dcterms:created>
  <dcterms:modified xsi:type="dcterms:W3CDTF">2023-01-14T16:58:49Z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